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  <p:sldMasterId id="2147483702" r:id="rId2"/>
    <p:sldMasterId id="2147483810" r:id="rId3"/>
  </p:sldMasterIdLst>
  <p:notesMasterIdLst>
    <p:notesMasterId r:id="rId15"/>
  </p:notesMasterIdLst>
  <p:sldIdLst>
    <p:sldId id="524" r:id="rId4"/>
    <p:sldId id="517" r:id="rId5"/>
    <p:sldId id="519" r:id="rId6"/>
    <p:sldId id="520" r:id="rId7"/>
    <p:sldId id="521" r:id="rId8"/>
    <p:sldId id="522" r:id="rId9"/>
    <p:sldId id="525" r:id="rId10"/>
    <p:sldId id="526" r:id="rId11"/>
    <p:sldId id="527" r:id="rId12"/>
    <p:sldId id="386" r:id="rId13"/>
    <p:sldId id="264" r:id="rId1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u="sng"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1pPr>
    <a:lvl2pPr marL="457200" algn="ctr" rtl="0" fontAlgn="base">
      <a:spcBef>
        <a:spcPct val="0"/>
      </a:spcBef>
      <a:spcAft>
        <a:spcPct val="0"/>
      </a:spcAft>
      <a:defRPr sz="3000" u="sng"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2pPr>
    <a:lvl3pPr marL="914400" algn="ctr" rtl="0" fontAlgn="base">
      <a:spcBef>
        <a:spcPct val="0"/>
      </a:spcBef>
      <a:spcAft>
        <a:spcPct val="0"/>
      </a:spcAft>
      <a:defRPr sz="3000" u="sng"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3pPr>
    <a:lvl4pPr marL="1371600" algn="ctr" rtl="0" fontAlgn="base">
      <a:spcBef>
        <a:spcPct val="0"/>
      </a:spcBef>
      <a:spcAft>
        <a:spcPct val="0"/>
      </a:spcAft>
      <a:defRPr sz="3000" u="sng"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4pPr>
    <a:lvl5pPr marL="1828800" algn="ctr" rtl="0" fontAlgn="base">
      <a:spcBef>
        <a:spcPct val="0"/>
      </a:spcBef>
      <a:spcAft>
        <a:spcPct val="0"/>
      </a:spcAft>
      <a:defRPr sz="3000" u="sng"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3000" u="sng"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3000" u="sng"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3000" u="sng"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3000" u="sng"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41029"/>
    <a:srgbClr val="161408"/>
    <a:srgbClr val="9F945B"/>
    <a:srgbClr val="15C3DB"/>
    <a:srgbClr val="524393"/>
    <a:srgbClr val="982D14"/>
    <a:srgbClr val="A0071D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3511" autoAdjust="0"/>
  </p:normalViewPr>
  <p:slideViewPr>
    <p:cSldViewPr snapToObjects="1">
      <p:cViewPr>
        <p:scale>
          <a:sx n="100" d="100"/>
          <a:sy n="100" d="100"/>
        </p:scale>
        <p:origin x="-123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9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u="none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u="none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9303F17-BF51-4C42-B7FD-1EDDC389BA00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u="none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u="none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B9D3623-8910-4604-8948-F8DB7D7DC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AN_verticles_cover.ps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1709738"/>
            <a:ext cx="2590800" cy="5181600"/>
          </a:xfrm>
          <a:prstGeom prst="rect">
            <a:avLst/>
          </a:prstGeom>
          <a:solidFill>
            <a:srgbClr val="353535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u="non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0200" y="2286000"/>
            <a:ext cx="1676400" cy="762000"/>
          </a:xfrm>
          <a:prstGeom prst="rect">
            <a:avLst/>
          </a:prstGeom>
          <a:noFill/>
          <a:ln w="3175" cmpd="sng">
            <a:noFill/>
          </a:ln>
        </p:spPr>
        <p:txBody>
          <a:bodyPr vert="horz"/>
          <a:lstStyle>
            <a:lvl1pPr marL="0" indent="0">
              <a:buNone/>
              <a:defRPr sz="2400" b="1" i="0">
                <a:ln>
                  <a:noFill/>
                </a:ln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5C66-4C24-4E9F-8B2C-1E7A5E31D2D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2A23C-E091-49B1-BC43-B6D238539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DB961-1390-4FFA-BBFA-305A5EDE6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F6A9-B9FC-417A-A947-F01C375DE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D0377-B7CE-4929-9F7C-627BF1B66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E66E1-0AEE-4710-B416-24E06A1A6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B2B6-AE42-4292-A5A5-BCBEF5A25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184B-7618-4764-8CC8-5540F2AE1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F3DB-1ECF-442B-AA10-4AE56335F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10EA-8553-4A37-9731-44EA59A79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5C270-D417-4DDF-9EF5-5065E8666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906C9-6D38-4A6E-8458-9B85F7E14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1854-4876-4CF0-954C-09EF878CC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2F0A1-7847-45C5-A899-C918984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476F9-5222-4738-B7FE-585108A7E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u="none">
                <a:solidFill>
                  <a:srgbClr val="898989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u="none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rgbClr val="898989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46C892F-5DF6-427E-8F3F-B26F0F456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228600"/>
            <a:ext cx="8496300" cy="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8" descr="Sanmina-SCI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00050"/>
            <a:ext cx="1438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22" r:id="rId2"/>
    <p:sldLayoutId id="2147484123" r:id="rId3"/>
  </p:sldLayoutIdLst>
  <p:transition advClick="0">
    <p:newsflash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u="none">
                <a:solidFill>
                  <a:srgbClr val="898989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u="none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rgbClr val="898989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A7C0829-06CF-4982-9BFA-4CFD9F21D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6" descr="End Slide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65532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</p:sldLayoutIdLst>
  <p:transition advClick="0">
    <p:newsflash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SAN_Logo_head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Arial" pitchFamily="34" charset="0"/>
                <a:ea typeface="ヒラギノ角ゴ Pro W3" pitchFamily="2" charset="-128"/>
                <a:cs typeface="+mn-cs"/>
              </a:defRPr>
            </a:lvl1pPr>
          </a:lstStyle>
          <a:p>
            <a:pPr>
              <a:defRPr/>
            </a:pPr>
            <a:fld id="{0CA83109-A74B-4AED-8788-46A388709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 advClick="0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850" y="981075"/>
            <a:ext cx="7772400" cy="771525"/>
          </a:xfrm>
        </p:spPr>
        <p:txBody>
          <a:bodyPr/>
          <a:lstStyle/>
          <a:p>
            <a:r>
              <a:rPr lang="es-MX" sz="3000" dirty="0" smtClean="0">
                <a:cs typeface="ヒラギノ角ゴ Pro W3"/>
              </a:rPr>
              <a:t>CP &amp; CPK</a:t>
            </a:r>
            <a:endParaRPr lang="en-US" sz="3000" dirty="0" smtClean="0">
              <a:cs typeface="ヒラギノ角ゴ Pro W3"/>
            </a:endParaRPr>
          </a:p>
        </p:txBody>
      </p:sp>
      <p:pic>
        <p:nvPicPr>
          <p:cNvPr id="5123" name="Picture 2" descr="COVER(1)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435498"/>
            <a:ext cx="8834438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19088" y="1219200"/>
            <a:ext cx="8507412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en-US" sz="4400" b="1" i="1" dirty="0" smtClean="0">
                <a:solidFill>
                  <a:srgbClr val="9F945B"/>
                </a:solidFill>
              </a:rPr>
              <a:t>Gracias!!</a:t>
            </a:r>
          </a:p>
          <a:p>
            <a:pPr algn="ctr" eaLnBrk="1" hangingPunct="1">
              <a:buFont typeface="Arial" pitchFamily="34" charset="0"/>
              <a:buNone/>
            </a:pPr>
            <a:endParaRPr lang="en-US" sz="4400" b="1" i="1" dirty="0" smtClean="0">
              <a:solidFill>
                <a:srgbClr val="9F945B"/>
              </a:solidFill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6446957-7A3C-46AA-B5E2-CDCB5AECB1B1}" type="slidenum">
              <a:rPr lang="en-US" sz="900" u="none"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en-US" sz="900" u="non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87AAE4-3E7F-412E-9956-2F2BDDC8FDC4}" type="slidenum">
              <a:rPr lang="en-US" sz="900" smtClean="0">
                <a:solidFill>
                  <a:schemeClr val="tx1"/>
                </a:solidFill>
                <a:ea typeface="ヒラギノ角ゴ Pro W3"/>
                <a:cs typeface="Arial" pitchFamily="34" charset="0"/>
              </a:rPr>
              <a:pPr/>
              <a:t>11</a:t>
            </a:fld>
            <a:endParaRPr lang="en-US" sz="900" smtClean="0">
              <a:solidFill>
                <a:schemeClr val="tx1"/>
              </a:solidFill>
              <a:ea typeface="ヒラギノ角ゴ Pro W3"/>
              <a:cs typeface="Arial" pitchFamily="34" charset="0"/>
            </a:endParaRPr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C7BC9A71-90C8-4261-A9AD-8FBDAF01663D}" type="slidenum">
              <a:rPr lang="en-US" sz="900" b="1" u="none">
                <a:latin typeface="Arial" pitchFamily="34" charset="0"/>
                <a:cs typeface="Arial" pitchFamily="34" charset="0"/>
              </a:rPr>
              <a:pPr algn="r" eaLnBrk="0" hangingPunct="0"/>
              <a:t>2</a:t>
            </a:fld>
            <a:endParaRPr lang="en-US" sz="900" b="1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395536" y="1052736"/>
            <a:ext cx="7632848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40000"/>
              </a:spcBef>
            </a:pPr>
            <a:r>
              <a:rPr lang="es-MX" sz="2800" dirty="0" smtClean="0"/>
              <a:t>Generalmente se usan dos índices para evaluar la capacidad del proceso para producir dentro de especificaciones:</a:t>
            </a:r>
          </a:p>
          <a:p>
            <a:pPr lvl="1" eaLnBrk="1" hangingPunct="1">
              <a:lnSpc>
                <a:spcPct val="115000"/>
              </a:lnSpc>
              <a:spcBef>
                <a:spcPct val="40000"/>
              </a:spcBef>
            </a:pPr>
            <a:r>
              <a:rPr lang="es-MX" sz="2400" dirty="0" err="1" smtClean="0"/>
              <a:t>Cp</a:t>
            </a:r>
            <a:r>
              <a:rPr lang="es-MX" sz="2400" dirty="0" smtClean="0"/>
              <a:t>: índice de capacidad potencial del proceso. </a:t>
            </a:r>
          </a:p>
          <a:p>
            <a:pPr lvl="1" eaLnBrk="1" hangingPunct="1">
              <a:lnSpc>
                <a:spcPct val="115000"/>
              </a:lnSpc>
              <a:spcBef>
                <a:spcPct val="40000"/>
              </a:spcBef>
            </a:pPr>
            <a:r>
              <a:rPr lang="es-MX" sz="2400" dirty="0" err="1" smtClean="0"/>
              <a:t>Cpk</a:t>
            </a:r>
            <a:r>
              <a:rPr lang="es-MX" sz="2400" dirty="0" smtClean="0"/>
              <a:t>: índice de capacidad o habilidad real del proceso.</a:t>
            </a:r>
            <a:endParaRPr lang="en-US" sz="2400" dirty="0" smtClean="0"/>
          </a:p>
          <a:p>
            <a:pPr algn="l"/>
            <a:endParaRPr lang="es-ES" b="1" dirty="0" smtClean="0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4214650D-7932-4C37-8745-9BA3D4E6396B}" type="slidenum">
              <a:rPr lang="en-US" sz="900" b="1" u="none">
                <a:latin typeface="Arial" pitchFamily="34" charset="0"/>
                <a:cs typeface="Arial" pitchFamily="34" charset="0"/>
              </a:rPr>
              <a:pPr algn="r" eaLnBrk="0" hangingPunct="0"/>
              <a:t>3</a:t>
            </a:fld>
            <a:endParaRPr lang="en-US" sz="900" b="1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AutoShape 20" descr="http://comohacerunensayobien.com/wp-content/uploads/2013/09/negocios-lider.jpg"/>
          <p:cNvSpPr>
            <a:spLocks noChangeAspect="1" noChangeArrowheads="1"/>
          </p:cNvSpPr>
          <p:nvPr/>
        </p:nvSpPr>
        <p:spPr bwMode="auto">
          <a:xfrm>
            <a:off x="4545013" y="-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/>
          </p:nvPr>
        </p:nvSpPr>
        <p:spPr>
          <a:xfrm>
            <a:off x="457200" y="1196752"/>
            <a:ext cx="7931224" cy="5159598"/>
          </a:xfrm>
        </p:spPr>
        <p:txBody>
          <a:bodyPr/>
          <a:lstStyle/>
          <a:p>
            <a:r>
              <a:rPr lang="es-MX" dirty="0" smtClean="0"/>
              <a:t>Antes de ver como calcular el </a:t>
            </a:r>
            <a:r>
              <a:rPr lang="es-MX" dirty="0" err="1" smtClean="0"/>
              <a:t>Cp</a:t>
            </a:r>
            <a:r>
              <a:rPr lang="es-MX" dirty="0" smtClean="0"/>
              <a:t> y el </a:t>
            </a:r>
            <a:r>
              <a:rPr lang="es-MX" dirty="0" err="1" smtClean="0"/>
              <a:t>Cpk</a:t>
            </a:r>
            <a:r>
              <a:rPr lang="es-MX" dirty="0" smtClean="0"/>
              <a:t>, es necesario revisar algunos conceptos.</a:t>
            </a:r>
            <a:endParaRPr lang="en-US" dirty="0" smtClean="0"/>
          </a:p>
          <a:p>
            <a:pPr eaLnBrk="1" hangingPunct="1">
              <a:lnSpc>
                <a:spcPct val="120000"/>
              </a:lnSpc>
              <a:spcBef>
                <a:spcPct val="60000"/>
              </a:spcBef>
            </a:pPr>
            <a:r>
              <a:rPr lang="es-MX" dirty="0" smtClean="0"/>
              <a:t>Dónde:</a:t>
            </a:r>
          </a:p>
          <a:p>
            <a:pPr lvl="1" eaLnBrk="1" hangingPunct="1">
              <a:lnSpc>
                <a:spcPct val="120000"/>
              </a:lnSpc>
              <a:spcBef>
                <a:spcPct val="60000"/>
              </a:spcBef>
            </a:pPr>
            <a:r>
              <a:rPr lang="es-MX" dirty="0" smtClean="0"/>
              <a:t>LSTN	= límite superior de tolerancia natural</a:t>
            </a:r>
          </a:p>
          <a:p>
            <a:pPr lvl="1" eaLnBrk="1" hangingPunct="1">
              <a:lnSpc>
                <a:spcPct val="120000"/>
              </a:lnSpc>
              <a:spcBef>
                <a:spcPct val="60000"/>
              </a:spcBef>
            </a:pPr>
            <a:r>
              <a:rPr lang="es-MX" dirty="0" smtClean="0"/>
              <a:t>LITN	= límite inferior de tolerancia natural</a:t>
            </a:r>
          </a:p>
          <a:p>
            <a:pPr lvl="1" eaLnBrk="1" hangingPunct="1">
              <a:lnSpc>
                <a:spcPct val="120000"/>
              </a:lnSpc>
              <a:spcBef>
                <a:spcPct val="60000"/>
              </a:spcBef>
            </a:pPr>
            <a:r>
              <a:rPr lang="es-MX" dirty="0" smtClean="0"/>
              <a:t>LSE	= límite superior de especificación</a:t>
            </a:r>
          </a:p>
          <a:p>
            <a:pPr lvl="1" eaLnBrk="1" hangingPunct="1">
              <a:lnSpc>
                <a:spcPct val="120000"/>
              </a:lnSpc>
              <a:spcBef>
                <a:spcPct val="60000"/>
              </a:spcBef>
            </a:pPr>
            <a:r>
              <a:rPr lang="es-MX" dirty="0" smtClean="0"/>
              <a:t>LIE	= límite inferior de especificación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Click="0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F75B5CE2-7B09-42BD-BDF4-2B657C847EA7}" type="slidenum">
              <a:rPr lang="en-US" sz="900" b="1" u="none">
                <a:latin typeface="Arial" pitchFamily="34" charset="0"/>
                <a:cs typeface="Arial" pitchFamily="34" charset="0"/>
              </a:rPr>
              <a:pPr algn="r" eaLnBrk="0" hangingPunct="0"/>
              <a:t>4</a:t>
            </a:fld>
            <a:endParaRPr lang="en-US" sz="900" b="1" u="non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72"/>
          <p:cNvGrpSpPr>
            <a:grpSpLocks/>
          </p:cNvGrpSpPr>
          <p:nvPr/>
        </p:nvGrpSpPr>
        <p:grpSpPr bwMode="auto">
          <a:xfrm>
            <a:off x="789781" y="1676400"/>
            <a:ext cx="7564438" cy="3429000"/>
            <a:chOff x="624" y="1824"/>
            <a:chExt cx="4765" cy="2160"/>
          </a:xfrm>
        </p:grpSpPr>
        <p:grpSp>
          <p:nvGrpSpPr>
            <p:cNvPr id="43" name="Group 66"/>
            <p:cNvGrpSpPr>
              <a:grpSpLocks/>
            </p:cNvGrpSpPr>
            <p:nvPr/>
          </p:nvGrpSpPr>
          <p:grpSpPr bwMode="auto">
            <a:xfrm>
              <a:off x="1008" y="1824"/>
              <a:ext cx="3840" cy="1824"/>
              <a:chOff x="1008" y="2064"/>
              <a:chExt cx="3840" cy="1824"/>
            </a:xfrm>
          </p:grpSpPr>
          <p:grpSp>
            <p:nvGrpSpPr>
              <p:cNvPr id="49" name="Group 57"/>
              <p:cNvGrpSpPr>
                <a:grpSpLocks/>
              </p:cNvGrpSpPr>
              <p:nvPr/>
            </p:nvGrpSpPr>
            <p:grpSpPr bwMode="auto">
              <a:xfrm>
                <a:off x="1104" y="2208"/>
                <a:ext cx="3744" cy="1488"/>
                <a:chOff x="864" y="2304"/>
                <a:chExt cx="3744" cy="1488"/>
              </a:xfrm>
            </p:grpSpPr>
            <p:sp>
              <p:nvSpPr>
                <p:cNvPr id="58" name="Freeform 52"/>
                <p:cNvSpPr>
                  <a:spLocks/>
                </p:cNvSpPr>
                <p:nvPr/>
              </p:nvSpPr>
              <p:spPr bwMode="auto">
                <a:xfrm>
                  <a:off x="864" y="2304"/>
                  <a:ext cx="3651" cy="1488"/>
                </a:xfrm>
                <a:custGeom>
                  <a:avLst/>
                  <a:gdLst>
                    <a:gd name="T0" fmla="*/ 0 w 3603"/>
                    <a:gd name="T1" fmla="*/ 1456 h 1356"/>
                    <a:gd name="T2" fmla="*/ 221 w 3603"/>
                    <a:gd name="T3" fmla="*/ 1483 h 1356"/>
                    <a:gd name="T4" fmla="*/ 581 w 3603"/>
                    <a:gd name="T5" fmla="*/ 1428 h 1356"/>
                    <a:gd name="T6" fmla="*/ 788 w 3603"/>
                    <a:gd name="T7" fmla="*/ 1346 h 1356"/>
                    <a:gd name="T8" fmla="*/ 894 w 3603"/>
                    <a:gd name="T9" fmla="*/ 1278 h 1356"/>
                    <a:gd name="T10" fmla="*/ 963 w 3603"/>
                    <a:gd name="T11" fmla="*/ 1225 h 1356"/>
                    <a:gd name="T12" fmla="*/ 1101 w 3603"/>
                    <a:gd name="T13" fmla="*/ 952 h 1356"/>
                    <a:gd name="T14" fmla="*/ 1196 w 3603"/>
                    <a:gd name="T15" fmla="*/ 653 h 1356"/>
                    <a:gd name="T16" fmla="*/ 1265 w 3603"/>
                    <a:gd name="T17" fmla="*/ 436 h 1356"/>
                    <a:gd name="T18" fmla="*/ 1509 w 3603"/>
                    <a:gd name="T19" fmla="*/ 123 h 1356"/>
                    <a:gd name="T20" fmla="*/ 1822 w 3603"/>
                    <a:gd name="T21" fmla="*/ 0 h 1356"/>
                    <a:gd name="T22" fmla="*/ 2019 w 3603"/>
                    <a:gd name="T23" fmla="*/ 14 h 1356"/>
                    <a:gd name="T24" fmla="*/ 2424 w 3603"/>
                    <a:gd name="T25" fmla="*/ 259 h 1356"/>
                    <a:gd name="T26" fmla="*/ 2610 w 3603"/>
                    <a:gd name="T27" fmla="*/ 544 h 1356"/>
                    <a:gd name="T28" fmla="*/ 2645 w 3603"/>
                    <a:gd name="T29" fmla="*/ 640 h 1356"/>
                    <a:gd name="T30" fmla="*/ 2691 w 3603"/>
                    <a:gd name="T31" fmla="*/ 803 h 1356"/>
                    <a:gd name="T32" fmla="*/ 2772 w 3603"/>
                    <a:gd name="T33" fmla="*/ 1075 h 1356"/>
                    <a:gd name="T34" fmla="*/ 2935 w 3603"/>
                    <a:gd name="T35" fmla="*/ 1361 h 1356"/>
                    <a:gd name="T36" fmla="*/ 3016 w 3603"/>
                    <a:gd name="T37" fmla="*/ 1428 h 1356"/>
                    <a:gd name="T38" fmla="*/ 3108 w 3603"/>
                    <a:gd name="T39" fmla="*/ 1510 h 1356"/>
                    <a:gd name="T40" fmla="*/ 3364 w 3603"/>
                    <a:gd name="T41" fmla="*/ 1633 h 1356"/>
                    <a:gd name="T42" fmla="*/ 3700 w 3603"/>
                    <a:gd name="T43" fmla="*/ 1619 h 135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603"/>
                    <a:gd name="T67" fmla="*/ 0 h 1356"/>
                    <a:gd name="T68" fmla="*/ 3603 w 3603"/>
                    <a:gd name="T69" fmla="*/ 1356 h 135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603" h="1356">
                      <a:moveTo>
                        <a:pt x="0" y="1209"/>
                      </a:moveTo>
                      <a:cubicBezTo>
                        <a:pt x="80" y="1261"/>
                        <a:pt x="96" y="1243"/>
                        <a:pt x="215" y="1231"/>
                      </a:cubicBezTo>
                      <a:cubicBezTo>
                        <a:pt x="320" y="1221"/>
                        <a:pt x="459" y="1214"/>
                        <a:pt x="565" y="1186"/>
                      </a:cubicBezTo>
                      <a:cubicBezTo>
                        <a:pt x="626" y="1170"/>
                        <a:pt x="711" y="1150"/>
                        <a:pt x="768" y="1118"/>
                      </a:cubicBezTo>
                      <a:cubicBezTo>
                        <a:pt x="877" y="1056"/>
                        <a:pt x="796" y="1086"/>
                        <a:pt x="870" y="1062"/>
                      </a:cubicBezTo>
                      <a:cubicBezTo>
                        <a:pt x="893" y="1047"/>
                        <a:pt x="923" y="1040"/>
                        <a:pt x="938" y="1017"/>
                      </a:cubicBezTo>
                      <a:cubicBezTo>
                        <a:pt x="985" y="946"/>
                        <a:pt x="1041" y="871"/>
                        <a:pt x="1073" y="791"/>
                      </a:cubicBezTo>
                      <a:cubicBezTo>
                        <a:pt x="1105" y="710"/>
                        <a:pt x="1136" y="624"/>
                        <a:pt x="1164" y="542"/>
                      </a:cubicBezTo>
                      <a:cubicBezTo>
                        <a:pt x="1185" y="480"/>
                        <a:pt x="1195" y="417"/>
                        <a:pt x="1232" y="362"/>
                      </a:cubicBezTo>
                      <a:cubicBezTo>
                        <a:pt x="1269" y="246"/>
                        <a:pt x="1349" y="141"/>
                        <a:pt x="1469" y="102"/>
                      </a:cubicBezTo>
                      <a:cubicBezTo>
                        <a:pt x="1563" y="38"/>
                        <a:pt x="1662" y="17"/>
                        <a:pt x="1774" y="0"/>
                      </a:cubicBezTo>
                      <a:cubicBezTo>
                        <a:pt x="1838" y="4"/>
                        <a:pt x="1902" y="6"/>
                        <a:pt x="1966" y="12"/>
                      </a:cubicBezTo>
                      <a:cubicBezTo>
                        <a:pt x="2126" y="26"/>
                        <a:pt x="2251" y="105"/>
                        <a:pt x="2361" y="215"/>
                      </a:cubicBezTo>
                      <a:cubicBezTo>
                        <a:pt x="2432" y="286"/>
                        <a:pt x="2473" y="383"/>
                        <a:pt x="2542" y="452"/>
                      </a:cubicBezTo>
                      <a:cubicBezTo>
                        <a:pt x="2572" y="573"/>
                        <a:pt x="2531" y="428"/>
                        <a:pt x="2576" y="531"/>
                      </a:cubicBezTo>
                      <a:cubicBezTo>
                        <a:pt x="2594" y="573"/>
                        <a:pt x="2606" y="623"/>
                        <a:pt x="2621" y="667"/>
                      </a:cubicBezTo>
                      <a:cubicBezTo>
                        <a:pt x="2646" y="741"/>
                        <a:pt x="2657" y="829"/>
                        <a:pt x="2700" y="893"/>
                      </a:cubicBezTo>
                      <a:cubicBezTo>
                        <a:pt x="2738" y="1009"/>
                        <a:pt x="2762" y="1049"/>
                        <a:pt x="2858" y="1130"/>
                      </a:cubicBezTo>
                      <a:cubicBezTo>
                        <a:pt x="2925" y="1186"/>
                        <a:pt x="2856" y="1146"/>
                        <a:pt x="2937" y="1186"/>
                      </a:cubicBezTo>
                      <a:cubicBezTo>
                        <a:pt x="2971" y="1236"/>
                        <a:pt x="2984" y="1218"/>
                        <a:pt x="3027" y="1254"/>
                      </a:cubicBezTo>
                      <a:cubicBezTo>
                        <a:pt x="3116" y="1328"/>
                        <a:pt x="3166" y="1339"/>
                        <a:pt x="3276" y="1356"/>
                      </a:cubicBezTo>
                      <a:cubicBezTo>
                        <a:pt x="3520" y="1342"/>
                        <a:pt x="3411" y="1344"/>
                        <a:pt x="3603" y="13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s-MX"/>
                </a:p>
              </p:txBody>
            </p:sp>
            <p:sp>
              <p:nvSpPr>
                <p:cNvPr id="59" name="Rectangle 55"/>
                <p:cNvSpPr>
                  <a:spLocks noChangeArrowheads="1"/>
                </p:cNvSpPr>
                <p:nvPr/>
              </p:nvSpPr>
              <p:spPr bwMode="auto">
                <a:xfrm>
                  <a:off x="3408" y="3552"/>
                  <a:ext cx="1200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60" name="Freeform 56"/>
                <p:cNvSpPr>
                  <a:spLocks/>
                </p:cNvSpPr>
                <p:nvPr/>
              </p:nvSpPr>
              <p:spPr bwMode="auto">
                <a:xfrm>
                  <a:off x="3696" y="3456"/>
                  <a:ext cx="816" cy="240"/>
                </a:xfrm>
                <a:custGeom>
                  <a:avLst/>
                  <a:gdLst>
                    <a:gd name="T0" fmla="*/ 0 w 722"/>
                    <a:gd name="T1" fmla="*/ 0 h 248"/>
                    <a:gd name="T2" fmla="*/ 86 w 722"/>
                    <a:gd name="T3" fmla="*/ 74 h 248"/>
                    <a:gd name="T4" fmla="*/ 173 w 722"/>
                    <a:gd name="T5" fmla="*/ 105 h 248"/>
                    <a:gd name="T6" fmla="*/ 346 w 722"/>
                    <a:gd name="T7" fmla="*/ 190 h 248"/>
                    <a:gd name="T8" fmla="*/ 649 w 722"/>
                    <a:gd name="T9" fmla="*/ 232 h 248"/>
                    <a:gd name="T10" fmla="*/ 922 w 722"/>
                    <a:gd name="T11" fmla="*/ 222 h 2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22"/>
                    <a:gd name="T19" fmla="*/ 0 h 248"/>
                    <a:gd name="T20" fmla="*/ 722 w 722"/>
                    <a:gd name="T21" fmla="*/ 248 h 24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22" h="248">
                      <a:moveTo>
                        <a:pt x="0" y="0"/>
                      </a:moveTo>
                      <a:cubicBezTo>
                        <a:pt x="16" y="49"/>
                        <a:pt x="16" y="62"/>
                        <a:pt x="67" y="79"/>
                      </a:cubicBezTo>
                      <a:cubicBezTo>
                        <a:pt x="206" y="173"/>
                        <a:pt x="5" y="42"/>
                        <a:pt x="135" y="113"/>
                      </a:cubicBezTo>
                      <a:cubicBezTo>
                        <a:pt x="182" y="139"/>
                        <a:pt x="226" y="174"/>
                        <a:pt x="271" y="203"/>
                      </a:cubicBezTo>
                      <a:cubicBezTo>
                        <a:pt x="301" y="222"/>
                        <a:pt x="465" y="241"/>
                        <a:pt x="508" y="248"/>
                      </a:cubicBezTo>
                      <a:cubicBezTo>
                        <a:pt x="677" y="235"/>
                        <a:pt x="606" y="237"/>
                        <a:pt x="722" y="237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s-MX"/>
                </a:p>
              </p:txBody>
            </p:sp>
          </p:grpSp>
          <p:sp>
            <p:nvSpPr>
              <p:cNvPr id="50" name="Line 58"/>
              <p:cNvSpPr>
                <a:spLocks noChangeShapeType="1"/>
              </p:cNvSpPr>
              <p:nvPr/>
            </p:nvSpPr>
            <p:spPr bwMode="auto">
              <a:xfrm>
                <a:off x="1008" y="3696"/>
                <a:ext cx="38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MX"/>
              </a:p>
            </p:txBody>
          </p:sp>
          <p:sp>
            <p:nvSpPr>
              <p:cNvPr id="51" name="Line 59"/>
              <p:cNvSpPr>
                <a:spLocks noChangeShapeType="1"/>
              </p:cNvSpPr>
              <p:nvPr/>
            </p:nvSpPr>
            <p:spPr bwMode="auto">
              <a:xfrm>
                <a:off x="2976" y="2064"/>
                <a:ext cx="0" cy="18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MX"/>
              </a:p>
            </p:txBody>
          </p:sp>
          <p:sp>
            <p:nvSpPr>
              <p:cNvPr id="52" name="Line 60"/>
              <p:cNvSpPr>
                <a:spLocks noChangeShapeType="1"/>
              </p:cNvSpPr>
              <p:nvPr/>
            </p:nvSpPr>
            <p:spPr bwMode="auto">
              <a:xfrm>
                <a:off x="2304" y="2304"/>
                <a:ext cx="0" cy="1584"/>
              </a:xfrm>
              <a:prstGeom prst="line">
                <a:avLst/>
              </a:prstGeom>
              <a:noFill/>
              <a:ln w="28575">
                <a:solidFill>
                  <a:srgbClr val="990033"/>
                </a:solidFill>
                <a:prstDash val="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es-MX"/>
              </a:p>
            </p:txBody>
          </p:sp>
          <p:sp>
            <p:nvSpPr>
              <p:cNvPr id="53" name="Line 61"/>
              <p:cNvSpPr>
                <a:spLocks noChangeShapeType="1"/>
              </p:cNvSpPr>
              <p:nvPr/>
            </p:nvSpPr>
            <p:spPr bwMode="auto">
              <a:xfrm>
                <a:off x="3744" y="2304"/>
                <a:ext cx="0" cy="1584"/>
              </a:xfrm>
              <a:prstGeom prst="line">
                <a:avLst/>
              </a:prstGeom>
              <a:noFill/>
              <a:ln w="28575">
                <a:solidFill>
                  <a:srgbClr val="990033"/>
                </a:solidFill>
                <a:prstDash val="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es-MX"/>
              </a:p>
            </p:txBody>
          </p:sp>
          <p:sp>
            <p:nvSpPr>
              <p:cNvPr id="54" name="Line 62"/>
              <p:cNvSpPr>
                <a:spLocks noChangeShapeType="1"/>
              </p:cNvSpPr>
              <p:nvPr/>
            </p:nvSpPr>
            <p:spPr bwMode="auto">
              <a:xfrm>
                <a:off x="1824" y="2304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MX"/>
              </a:p>
            </p:txBody>
          </p:sp>
          <p:sp>
            <p:nvSpPr>
              <p:cNvPr id="55" name="Line 63"/>
              <p:cNvSpPr>
                <a:spLocks noChangeShapeType="1"/>
              </p:cNvSpPr>
              <p:nvPr/>
            </p:nvSpPr>
            <p:spPr bwMode="auto">
              <a:xfrm>
                <a:off x="4176" y="2304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MX"/>
              </a:p>
            </p:txBody>
          </p:sp>
          <p:sp>
            <p:nvSpPr>
              <p:cNvPr id="56" name="Line 64"/>
              <p:cNvSpPr>
                <a:spLocks noChangeShapeType="1"/>
              </p:cNvSpPr>
              <p:nvPr/>
            </p:nvSpPr>
            <p:spPr bwMode="auto">
              <a:xfrm>
                <a:off x="1296" y="2352"/>
                <a:ext cx="0" cy="153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s-MX"/>
              </a:p>
            </p:txBody>
          </p:sp>
          <p:sp>
            <p:nvSpPr>
              <p:cNvPr id="57" name="Line 65"/>
              <p:cNvSpPr>
                <a:spLocks noChangeShapeType="1"/>
              </p:cNvSpPr>
              <p:nvPr/>
            </p:nvSpPr>
            <p:spPr bwMode="auto">
              <a:xfrm>
                <a:off x="4608" y="2352"/>
                <a:ext cx="0" cy="153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s-MX"/>
              </a:p>
            </p:txBody>
          </p:sp>
        </p:grpSp>
        <p:graphicFrame>
          <p:nvGraphicFramePr>
            <p:cNvPr id="44" name="Object 67"/>
            <p:cNvGraphicFramePr>
              <a:graphicFrameLocks noChangeAspect="1"/>
            </p:cNvGraphicFramePr>
            <p:nvPr/>
          </p:nvGraphicFramePr>
          <p:xfrm>
            <a:off x="2880" y="3648"/>
            <a:ext cx="246" cy="336"/>
          </p:xfrm>
          <a:graphic>
            <a:graphicData uri="http://schemas.openxmlformats.org/presentationml/2006/ole">
              <p:oleObj spid="_x0000_s8206" name="Equation" r:id="rId4" imgW="139680" imgH="190440" progId="Equation.3">
                <p:embed/>
              </p:oleObj>
            </a:graphicData>
          </a:graphic>
        </p:graphicFrame>
        <p:graphicFrame>
          <p:nvGraphicFramePr>
            <p:cNvPr id="45" name="Object 68"/>
            <p:cNvGraphicFramePr>
              <a:graphicFrameLocks noChangeAspect="1"/>
            </p:cNvGraphicFramePr>
            <p:nvPr/>
          </p:nvGraphicFramePr>
          <p:xfrm>
            <a:off x="1680" y="3648"/>
            <a:ext cx="336" cy="190"/>
          </p:xfrm>
          <a:graphic>
            <a:graphicData uri="http://schemas.openxmlformats.org/presentationml/2006/ole">
              <p:oleObj spid="_x0000_s8207" name="Equation" r:id="rId5" imgW="291960" imgH="164880" progId="Equation.3">
                <p:embed/>
              </p:oleObj>
            </a:graphicData>
          </a:graphic>
        </p:graphicFrame>
        <p:graphicFrame>
          <p:nvGraphicFramePr>
            <p:cNvPr id="46" name="Object 69"/>
            <p:cNvGraphicFramePr>
              <a:graphicFrameLocks noChangeAspect="1"/>
            </p:cNvGraphicFramePr>
            <p:nvPr/>
          </p:nvGraphicFramePr>
          <p:xfrm>
            <a:off x="3984" y="3684"/>
            <a:ext cx="365" cy="204"/>
          </p:xfrm>
          <a:graphic>
            <a:graphicData uri="http://schemas.openxmlformats.org/presentationml/2006/ole">
              <p:oleObj spid="_x0000_s8208" name="Equation" r:id="rId6" imgW="317160" imgH="177480" progId="Equation.3">
                <p:embed/>
              </p:oleObj>
            </a:graphicData>
          </a:graphic>
        </p:graphicFrame>
        <p:graphicFrame>
          <p:nvGraphicFramePr>
            <p:cNvPr id="47" name="Object 70"/>
            <p:cNvGraphicFramePr>
              <a:graphicFrameLocks noChangeAspect="1"/>
            </p:cNvGraphicFramePr>
            <p:nvPr/>
          </p:nvGraphicFramePr>
          <p:xfrm>
            <a:off x="624" y="3645"/>
            <a:ext cx="960" cy="195"/>
          </p:xfrm>
          <a:graphic>
            <a:graphicData uri="http://schemas.openxmlformats.org/presentationml/2006/ole">
              <p:oleObj spid="_x0000_s8209" name="Equation" r:id="rId7" imgW="939600" imgH="190440" progId="Equation.3">
                <p:embed/>
              </p:oleObj>
            </a:graphicData>
          </a:graphic>
        </p:graphicFrame>
        <p:graphicFrame>
          <p:nvGraphicFramePr>
            <p:cNvPr id="48" name="Object 71"/>
            <p:cNvGraphicFramePr>
              <a:graphicFrameLocks noChangeAspect="1"/>
            </p:cNvGraphicFramePr>
            <p:nvPr/>
          </p:nvGraphicFramePr>
          <p:xfrm>
            <a:off x="4403" y="3693"/>
            <a:ext cx="986" cy="195"/>
          </p:xfrm>
          <a:graphic>
            <a:graphicData uri="http://schemas.openxmlformats.org/presentationml/2006/ole">
              <p:oleObj spid="_x0000_s8210" name="Equation" r:id="rId8" imgW="965160" imgH="19044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3150C383-30F7-4CB8-8A62-84C5C6C923F4}" type="slidenum">
              <a:rPr lang="en-US" sz="900" b="1" u="none">
                <a:latin typeface="Arial" pitchFamily="34" charset="0"/>
                <a:cs typeface="Arial" pitchFamily="34" charset="0"/>
              </a:rPr>
              <a:pPr algn="r" eaLnBrk="0" hangingPunct="0"/>
              <a:t>5</a:t>
            </a:fld>
            <a:endParaRPr lang="en-US" sz="900" b="1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468313" y="908050"/>
            <a:ext cx="6480175" cy="491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45000"/>
              </a:spcBef>
            </a:pPr>
            <a:r>
              <a:rPr lang="es-MX" sz="3200" dirty="0" smtClean="0"/>
              <a:t>6</a:t>
            </a:r>
            <a:r>
              <a:rPr lang="es-MX" sz="3200" dirty="0" smtClean="0">
                <a:sym typeface="Symbol" pitchFamily="18" charset="2"/>
              </a:rPr>
              <a:t> se puede considerar como la dispersión real del proceso.</a:t>
            </a:r>
          </a:p>
          <a:p>
            <a:pPr eaLnBrk="1" hangingPunct="1">
              <a:lnSpc>
                <a:spcPct val="120000"/>
              </a:lnSpc>
              <a:spcBef>
                <a:spcPct val="45000"/>
              </a:spcBef>
            </a:pPr>
            <a:r>
              <a:rPr lang="es-MX" sz="3200" dirty="0" smtClean="0">
                <a:sym typeface="Symbol" pitchFamily="18" charset="2"/>
              </a:rPr>
              <a:t>Puesto que ambos límites se disponen a una distancia de la media  3 respectivamente, entonces la proporción de observaciones entre ambos límites es del 99.73% </a:t>
            </a:r>
            <a:endParaRPr lang="en-US" sz="3200" dirty="0" smtClean="0">
              <a:sym typeface="Symbol" pitchFamily="18" charset="2"/>
            </a:endParaRPr>
          </a:p>
          <a:p>
            <a:pPr algn="l"/>
            <a:endParaRPr lang="es-ES" b="1" u="none" dirty="0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8ECDF028-B9D7-42B1-B1EF-27FDF7FE12D5}" type="slidenum">
              <a:rPr lang="en-US" sz="900" b="1" u="none">
                <a:latin typeface="Arial" pitchFamily="34" charset="0"/>
                <a:cs typeface="Arial" pitchFamily="34" charset="0"/>
              </a:rPr>
              <a:pPr algn="r" eaLnBrk="0" hangingPunct="0"/>
              <a:t>6</a:t>
            </a:fld>
            <a:endParaRPr lang="en-US" sz="900" b="1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09588" y="573088"/>
            <a:ext cx="2712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u="none" dirty="0"/>
              <a:t> </a:t>
            </a:r>
            <a:endParaRPr lang="en-US" b="1" u="none" dirty="0"/>
          </a:p>
        </p:txBody>
      </p:sp>
      <p:graphicFrame>
        <p:nvGraphicFramePr>
          <p:cNvPr id="10246" name="Object 4"/>
          <p:cNvGraphicFramePr>
            <a:graphicFrameLocks noChangeAspect="1"/>
          </p:cNvGraphicFramePr>
          <p:nvPr/>
        </p:nvGraphicFramePr>
        <p:xfrm>
          <a:off x="1979712" y="573088"/>
          <a:ext cx="4267200" cy="1595438"/>
        </p:xfrm>
        <a:graphic>
          <a:graphicData uri="http://schemas.openxmlformats.org/presentationml/2006/ole">
            <p:oleObj spid="_x0000_s10246" name="Ecuación" r:id="rId4" imgW="1054080" imgH="39348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403648" y="2420888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eaLnBrk="1" hangingPunct="1">
              <a:lnSpc>
                <a:spcPct val="120000"/>
              </a:lnSpc>
              <a:spcBef>
                <a:spcPct val="45000"/>
              </a:spcBef>
              <a:buFont typeface="Wingdings" pitchFamily="2" charset="2"/>
              <a:buAutoNum type="arabicPeriod"/>
            </a:pPr>
            <a:r>
              <a:rPr lang="es-MX" dirty="0" err="1" smtClean="0"/>
              <a:t>Cp</a:t>
            </a:r>
            <a:r>
              <a:rPr lang="es-MX" dirty="0" smtClean="0"/>
              <a:t> &gt; 1; el proceso es potencialmente capaz de producir dentro de los límites de especificación y genera un porcentaje de defectuosos menor del .27%</a:t>
            </a:r>
            <a:endParaRPr lang="en-US" dirty="0" smtClean="0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C5814-6E4D-4139-A02C-27F47A6881E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50825" y="549275"/>
            <a:ext cx="2712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u="none" dirty="0" smtClean="0"/>
              <a:t> </a:t>
            </a:r>
          </a:p>
          <a:p>
            <a:pPr algn="l"/>
            <a:endParaRPr lang="en-US" b="1" u="none" dirty="0"/>
          </a:p>
        </p:txBody>
      </p:sp>
      <p:sp>
        <p:nvSpPr>
          <p:cNvPr id="5" name="Rectangle 4"/>
          <p:cNvSpPr/>
          <p:nvPr/>
        </p:nvSpPr>
        <p:spPr>
          <a:xfrm>
            <a:off x="-324544" y="1124744"/>
            <a:ext cx="8641655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AutoNum type="arabicPeriod" startAt="2"/>
            </a:pPr>
            <a:r>
              <a:rPr lang="es-MX" dirty="0" err="1" smtClean="0"/>
              <a:t>Cp</a:t>
            </a:r>
            <a:r>
              <a:rPr lang="es-MX" dirty="0" smtClean="0"/>
              <a:t> = 1; el proceso es apenas capaz, la proporción de defectuosos es .27%. Los límites de especificación son iguales a los límites de tolerancia natural.</a:t>
            </a:r>
          </a:p>
          <a:p>
            <a:pPr marL="990600" lvl="1" indent="-53340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AutoNum type="arabicPeriod" startAt="2"/>
            </a:pPr>
            <a:r>
              <a:rPr lang="es-MX" dirty="0" err="1" smtClean="0"/>
              <a:t>Cp</a:t>
            </a:r>
            <a:r>
              <a:rPr lang="es-MX" dirty="0" smtClean="0"/>
              <a:t> &lt; 1; el proceso no es potencialmente capaz, la proporción de defectuosos es mayor a 27 en 10, 000.</a:t>
            </a:r>
            <a:endParaRPr lang="en-US" dirty="0" smtClean="0"/>
          </a:p>
        </p:txBody>
      </p:sp>
    </p:spTree>
  </p:cSld>
  <p:clrMapOvr>
    <a:masterClrMapping/>
  </p:clrMapOvr>
  <p:transition advClick="0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752AF-232F-4059-B6D2-088C559BEA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Group 38"/>
          <p:cNvGraphicFramePr>
            <a:graphicFrameLocks/>
          </p:cNvGraphicFramePr>
          <p:nvPr/>
        </p:nvGraphicFramePr>
        <p:xfrm>
          <a:off x="755576" y="1412776"/>
          <a:ext cx="7620000" cy="3532506"/>
        </p:xfrm>
        <a:graphic>
          <a:graphicData uri="http://schemas.openxmlformats.org/drawingml/2006/table">
            <a:tbl>
              <a:tblPr/>
              <a:tblGrid>
                <a:gridCol w="3811588"/>
                <a:gridCol w="3808412"/>
              </a:tblGrid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Nivel de habilidad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% producto fuera de especificaciones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2700 ppm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 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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64 ppm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 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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 partes en 10 millones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 6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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Menos de 1 parte en 10 millones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0F098-510C-4AF9-A6ED-52C625591B7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683568" y="1124744"/>
          <a:ext cx="6696781" cy="1275411"/>
        </p:xfrm>
        <a:graphic>
          <a:graphicData uri="http://schemas.openxmlformats.org/presentationml/2006/ole">
            <p:oleObj spid="_x0000_s13319" name="Ecuación" r:id="rId3" imgW="2171520" imgH="43164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67544" y="2780928"/>
            <a:ext cx="821925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s-MX" dirty="0" err="1" smtClean="0"/>
              <a:t>Cpk</a:t>
            </a:r>
            <a:r>
              <a:rPr lang="es-MX" dirty="0" smtClean="0"/>
              <a:t> &gt; 1.33; el proceso es capaz y es comúnmente usado como una meta para muchas compañías.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s-MX" dirty="0" smtClean="0"/>
              <a:t>1 &lt; </a:t>
            </a:r>
            <a:r>
              <a:rPr lang="es-MX" dirty="0" err="1" smtClean="0"/>
              <a:t>Cpk</a:t>
            </a:r>
            <a:r>
              <a:rPr lang="es-MX" dirty="0" smtClean="0"/>
              <a:t> &lt; 1.33; el proceso es marginalmente capaz.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s-MX" dirty="0" err="1" smtClean="0"/>
              <a:t>Cpk</a:t>
            </a:r>
            <a:r>
              <a:rPr lang="es-MX" dirty="0" smtClean="0"/>
              <a:t> &lt; 1; el proceso no es capaz</a:t>
            </a:r>
            <a:endParaRPr lang="en-US" dirty="0" smtClean="0"/>
          </a:p>
        </p:txBody>
      </p:sp>
    </p:spTree>
  </p:cSld>
  <p:clrMapOvr>
    <a:masterClrMapping/>
  </p:clrMapOvr>
  <p:transition advClick="0">
    <p:newsflash/>
  </p:transition>
</p:sld>
</file>

<file path=ppt/theme/theme1.xml><?xml version="1.0" encoding="utf-8"?>
<a:theme xmlns:a="http://schemas.openxmlformats.org/drawingml/2006/main" name="SANM 2012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SANM 2012 Template</Template>
  <TotalTime>20706</TotalTime>
  <Words>274</Words>
  <Application>Microsoft Office PowerPoint</Application>
  <PresentationFormat>On-screen Show (4:3)</PresentationFormat>
  <Paragraphs>41</Paragraphs>
  <Slides>11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SANM 2012 Template</vt:lpstr>
      <vt:lpstr>1_Custom Design</vt:lpstr>
      <vt:lpstr>Blank Presentation</vt:lpstr>
      <vt:lpstr>Equation</vt:lpstr>
      <vt:lpstr>Ecuación</vt:lpstr>
      <vt:lpstr>CP &amp; CPK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Arroyo, Alma</dc:creator>
  <cp:lastModifiedBy>alma_arroyo</cp:lastModifiedBy>
  <cp:revision>901</cp:revision>
  <dcterms:created xsi:type="dcterms:W3CDTF">2011-10-21T06:01:43Z</dcterms:created>
  <dcterms:modified xsi:type="dcterms:W3CDTF">2016-02-22T21:14:35Z</dcterms:modified>
</cp:coreProperties>
</file>